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</p:sldIdLst>
  <p:sldSz cy="5143500" cx="9144000"/>
  <p:notesSz cx="6858000" cy="9144000"/>
  <p:embeddedFontLst>
    <p:embeddedFont>
      <p:font typeface="Spectral"/>
      <p:regular r:id="rId88"/>
      <p:bold r:id="rId89"/>
      <p:italic r:id="rId90"/>
      <p:boldItalic r:id="rId91"/>
    </p:embeddedFont>
    <p:embeddedFont>
      <p:font typeface="Lexend"/>
      <p:regular r:id="rId92"/>
      <p:bold r:id="rId9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94" roundtripDataSignature="AMtx7miQh2cQWQpl+SdRWWv7sGaahE+T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42" Type="http://schemas.openxmlformats.org/officeDocument/2006/relationships/slide" Target="slides/slide36.xml"/><Relationship Id="rId86" Type="http://schemas.openxmlformats.org/officeDocument/2006/relationships/slide" Target="slides/slide80.xml"/><Relationship Id="rId41" Type="http://schemas.openxmlformats.org/officeDocument/2006/relationships/slide" Target="slides/slide35.xml"/><Relationship Id="rId85" Type="http://schemas.openxmlformats.org/officeDocument/2006/relationships/slide" Target="slides/slide79.xml"/><Relationship Id="rId44" Type="http://schemas.openxmlformats.org/officeDocument/2006/relationships/slide" Target="slides/slide38.xml"/><Relationship Id="rId88" Type="http://schemas.openxmlformats.org/officeDocument/2006/relationships/font" Target="fonts/Spectral-regular.fntdata"/><Relationship Id="rId43" Type="http://schemas.openxmlformats.org/officeDocument/2006/relationships/slide" Target="slides/slide37.xml"/><Relationship Id="rId87" Type="http://schemas.openxmlformats.org/officeDocument/2006/relationships/slide" Target="slides/slide81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Spectral-bold.fntdata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94" Type="http://customschemas.google.com/relationships/presentationmetadata" Target="metadata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schemas.openxmlformats.org/officeDocument/2006/relationships/font" Target="fonts/Spectral-boldItalic.fntdata"/><Relationship Id="rId90" Type="http://schemas.openxmlformats.org/officeDocument/2006/relationships/font" Target="fonts/Spectral-italic.fntdata"/><Relationship Id="rId93" Type="http://schemas.openxmlformats.org/officeDocument/2006/relationships/font" Target="fonts/Lexend-bold.fntdata"/><Relationship Id="rId92" Type="http://schemas.openxmlformats.org/officeDocument/2006/relationships/font" Target="fonts/Lexend-regular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6dd0576ae6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0" name="Google Shape;180;g26dd0576ae6_0_1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6dd0576ae6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7" name="Google Shape;187;g26dd0576ae6_0_2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43fa275fe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2" name="Google Shape;192;g243fa275fe2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43fa275fe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7" name="Google Shape;197;g243fa275fe2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6dd0576ae6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2" name="Google Shape;202;g26dd0576ae6_0_3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dd0576ae6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9" name="Google Shape;209;g26dd0576ae6_0_2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43fa275fe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5" name="Google Shape;215;g243fa275fe2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6dd0576ae6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1" name="Google Shape;221;g26dd0576ae6_0_2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6dd0576ae6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7" name="Google Shape;227;g26dd0576ae6_0_2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6dd0576ae6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3" name="Google Shape;233;g26dd0576ae6_0_2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5fb4180de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2" name="Google Shape;132;g25fb4180de8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6dd0576ae6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9" name="Google Shape;239;g26dd0576ae6_0_2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6dd0576ae6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5" name="Google Shape;245;g26dd0576ae6_0_2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6dd0576ae6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2" name="Google Shape;252;g26dd0576ae6_0_2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6dd0576ae6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8" name="Google Shape;258;g26dd0576ae6_0_2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6dd0576ae6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6" name="Google Shape;266;g26dd0576ae6_0_4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6dd0576ae6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4" name="Google Shape;274;g26dd0576ae6_0_2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6dd0576ae6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2" name="Google Shape;282;g26dd0576ae6_0_4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7ed1087a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0" name="Google Shape;290;g27ed1087a73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6dd0576ae6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5" name="Google Shape;295;g26dd0576ae6_0_2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6dd0576ae6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2" name="Google Shape;302;g26dd0576ae6_0_4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6dd0576ae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7" name="Google Shape;137;g26dd0576ae6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6dd0576ae6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9" name="Google Shape;309;g26dd0576ae6_0_2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6dd0576ae6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4" name="Google Shape;314;g26dd0576ae6_0_4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6dd0576ae6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9" name="Google Shape;319;g26dd0576ae6_0_3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6dd0576ae6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6" name="Google Shape;326;g26dd0576ae6_0_3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6dd0576ae6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4" name="Google Shape;334;g26dd0576ae6_0_3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6dd0576ae6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1" name="Google Shape;341;g26dd0576ae6_0_3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6dd0576ae6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8" name="Google Shape;348;g26dd0576ae6_0_3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79181d3ab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3" name="Google Shape;353;g279181d3ab2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6dd0576ae6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9" name="Google Shape;359;g26dd0576ae6_0_3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79181d3ab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4" name="Google Shape;364;g279181d3ab2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6dd0576ae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3" name="Google Shape;143;g26dd0576ae6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6dd0576ae6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1" name="Google Shape;371;g26dd0576ae6_0_3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7ed1087a7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8" name="Google Shape;378;g27ed1087a73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79181d3ab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5" name="Google Shape;385;g279181d3ab2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6dd0576ae6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2" name="Google Shape;392;g26dd0576ae6_0_4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6dd0576ae6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8" name="Google Shape;398;g26dd0576ae6_0_3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6dd0576ae6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4" name="Google Shape;404;g26dd0576ae6_0_3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6dd0576ae6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1" name="Google Shape;411;g26dd0576ae6_0_3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79181d3ab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6" name="Google Shape;416;g279181d3ab2_0_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79181d3ab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3" name="Google Shape;423;g279181d3ab2_0_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6dd0576ae6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9" name="Google Shape;429;g26dd0576ae6_0_3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6dd0576ae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9" name="Google Shape;149;g26dd0576ae6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6dd0576ae6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5" name="Google Shape;435;g26dd0576ae6_0_3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6dd0576ae6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2" name="Google Shape;442;g26dd0576ae6_0_4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6dd0576ae6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7" name="Google Shape;447;g26dd0576ae6_0_4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79181d3ab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4" name="Google Shape;454;g279181d3ab2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79181d3ab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0" name="Google Shape;460;g279181d3ab2_0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79181d3ab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7" name="Google Shape;467;g279181d3ab2_0_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7ed1087a7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2" name="Google Shape;472;g27ed1087a73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798592a3c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9" name="Google Shape;479;g2798592a3c4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798592a3c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6" name="Google Shape;486;g2798592a3c4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7ed1087a7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3" name="Google Shape;493;g27ed1087a73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6dd0576ae6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5" name="Google Shape;155;g26dd0576ae6_0_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79181d3ab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0" name="Google Shape;500;g279181d3ab2_0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798592a3c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6" name="Google Shape;506;g2798592a3c4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798592a3c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2" name="Google Shape;512;g2798592a3c4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82af9f78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9" name="Google Shape;519;g282af9f78b6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7ed1087a7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6" name="Google Shape;526;g27ed1087a73_0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7ed1087a7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3" name="Google Shape;533;g27ed1087a73_0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798592a3c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0" name="Google Shape;540;g2798592a3c4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7ed1087a7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7" name="Google Shape;547;g27ed1087a73_0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7ed1087a7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4" name="Google Shape;554;g27ed1087a73_0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6dd0576ae6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9" name="Google Shape;559;g26dd0576ae6_0_3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6dd0576ae6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1" name="Google Shape;161;g26dd0576ae6_0_1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7aeed8a0d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6" name="Google Shape;566;g27aeed8a0d4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7aeed8a0d4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1" name="Google Shape;571;g27aeed8a0d4_1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7aeed8a0d4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8" name="Google Shape;578;g27aeed8a0d4_1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6dd0576ae6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5" name="Google Shape;585;g26dd0576ae6_0_4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6dd0576ae6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1" name="Google Shape;591;g26dd0576ae6_0_4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7aeed8a0d4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7" name="Google Shape;597;g27aeed8a0d4_1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82af9f78b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4" name="Google Shape;604;g282af9f78b6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82af9f78b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1" name="Google Shape;611;g282af9f78b6_0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82af9f78b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8" name="Google Shape;618;g282af9f78b6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82af9f78b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5" name="Google Shape;625;g282af9f78b6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6dd0576ae6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8" name="Google Shape;168;g26dd0576ae6_0_1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6dd0576ae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2" name="Google Shape;632;g26dd0576ae6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9" name="Google Shape;639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43fa275fe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5" name="Google Shape;175;g243fa275fe2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4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0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30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3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3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3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31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3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3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3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2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42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4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4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4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43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43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4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4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4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4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44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44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44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44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4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4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4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4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4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4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4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4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7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47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47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4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4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4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8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48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48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4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4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4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49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4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4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4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0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50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5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5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5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3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3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3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3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29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2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2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2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ideone.com/IwmVsN" TargetMode="External"/><Relationship Id="rId4" Type="http://schemas.openxmlformats.org/officeDocument/2006/relationships/hyperlink" Target="https://ideone.com/JeXdN4" TargetMode="External"/><Relationship Id="rId11" Type="http://schemas.openxmlformats.org/officeDocument/2006/relationships/hyperlink" Target="https://ideone.com/U9QFUS" TargetMode="External"/><Relationship Id="rId10" Type="http://schemas.openxmlformats.org/officeDocument/2006/relationships/hyperlink" Target="https://ideone.com/GGOCo6" TargetMode="External"/><Relationship Id="rId9" Type="http://schemas.openxmlformats.org/officeDocument/2006/relationships/hyperlink" Target="https://ideone.com/yEY8hf" TargetMode="External"/><Relationship Id="rId5" Type="http://schemas.openxmlformats.org/officeDocument/2006/relationships/hyperlink" Target="https://ideone.com/kAPZBT" TargetMode="External"/><Relationship Id="rId6" Type="http://schemas.openxmlformats.org/officeDocument/2006/relationships/hyperlink" Target="https://ideone.com/4vqHK4" TargetMode="External"/><Relationship Id="rId7" Type="http://schemas.openxmlformats.org/officeDocument/2006/relationships/hyperlink" Target="https://ideone.com/nLmWCh" TargetMode="External"/><Relationship Id="rId8" Type="http://schemas.openxmlformats.org/officeDocument/2006/relationships/hyperlink" Target="https://ideone.com/pdZX8h" TargetMode="Externa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1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"/>
          <p:cNvSpPr txBox="1"/>
          <p:nvPr>
            <p:ph type="ctrTitle"/>
          </p:nvPr>
        </p:nvSpPr>
        <p:spPr>
          <a:xfrm>
            <a:off x="379508" y="104224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>
                <a:latin typeface="Spectral"/>
                <a:ea typeface="Spectral"/>
                <a:cs typeface="Spectral"/>
                <a:sym typeface="Spectral"/>
              </a:rPr>
              <a:t>Binary search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6dd0576ae6_0_19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>
                <a:solidFill>
                  <a:schemeClr val="accent1"/>
                </a:solidFill>
                <a:latin typeface="Spectral"/>
                <a:ea typeface="Spectral"/>
                <a:cs typeface="Spectral"/>
                <a:sym typeface="Spectral"/>
              </a:rPr>
              <a:t>Binary search in array</a:t>
            </a:r>
            <a:endParaRPr>
              <a:solidFill>
                <a:schemeClr val="accen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83" name="Google Shape;183;g26dd0576ae6_0_197"/>
          <p:cNvSpPr txBox="1"/>
          <p:nvPr>
            <p:ph idx="1" type="body"/>
          </p:nvPr>
        </p:nvSpPr>
        <p:spPr>
          <a:xfrm>
            <a:off x="850200" y="1268025"/>
            <a:ext cx="74436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We have sorted array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71450" lvl="0" marL="177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We need to find a number x in array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84" name="Google Shape;184;g26dd0576ae6_0_197"/>
          <p:cNvCxnSpPr/>
          <p:nvPr/>
        </p:nvCxnSpPr>
        <p:spPr>
          <a:xfrm flipH="1" rot="10800000">
            <a:off x="100350" y="1128325"/>
            <a:ext cx="8943300" cy="8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g26dd0576ae6_0_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7925" y="828675"/>
            <a:ext cx="4248150" cy="34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g243fa275fe2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3113" y="152400"/>
            <a:ext cx="467776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243fa275fe2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6563" y="152400"/>
            <a:ext cx="449088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6dd0576ae6_0_38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>
                <a:solidFill>
                  <a:schemeClr val="accent1"/>
                </a:solidFill>
                <a:latin typeface="Spectral"/>
                <a:ea typeface="Spectral"/>
                <a:cs typeface="Spectral"/>
                <a:sym typeface="Spectral"/>
              </a:rPr>
              <a:t>Asymptotic</a:t>
            </a:r>
            <a:endParaRPr>
              <a:solidFill>
                <a:schemeClr val="accen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05" name="Google Shape;205;g26dd0576ae6_0_381"/>
          <p:cNvSpPr txBox="1"/>
          <p:nvPr>
            <p:ph idx="1" type="body"/>
          </p:nvPr>
        </p:nvSpPr>
        <p:spPr>
          <a:xfrm>
            <a:off x="850200" y="1268025"/>
            <a:ext cx="74436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Each time we divide our array in two equal parts.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714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We need log(n) </a:t>
            </a:r>
            <a:r>
              <a:rPr lang="ru">
                <a:latin typeface="Lexend"/>
                <a:ea typeface="Lexend"/>
                <a:cs typeface="Lexend"/>
                <a:sym typeface="Lexend"/>
              </a:rPr>
              <a:t>operations</a:t>
            </a:r>
            <a:r>
              <a:rPr lang="ru">
                <a:latin typeface="Lexend"/>
                <a:ea typeface="Lexend"/>
                <a:cs typeface="Lexend"/>
                <a:sym typeface="Lexend"/>
              </a:rPr>
              <a:t> to get array of size 1.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71450" lvl="0" marL="177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Every operation is simple(comparison and change)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71450" lvl="0" marL="177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O(log(n))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206" name="Google Shape;206;g26dd0576ae6_0_381"/>
          <p:cNvCxnSpPr/>
          <p:nvPr/>
        </p:nvCxnSpPr>
        <p:spPr>
          <a:xfrm flipH="1" rot="10800000">
            <a:off x="100350" y="1128325"/>
            <a:ext cx="8943300" cy="8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g26dd0576ae6_0_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650" y="0"/>
            <a:ext cx="429269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26dd0576ae6_0_231"/>
          <p:cNvSpPr/>
          <p:nvPr/>
        </p:nvSpPr>
        <p:spPr>
          <a:xfrm>
            <a:off x="2465825" y="2999675"/>
            <a:ext cx="686400" cy="27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g243fa275fe2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5650" y="0"/>
            <a:ext cx="49327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243fa275fe2_0_28"/>
          <p:cNvSpPr/>
          <p:nvPr/>
        </p:nvSpPr>
        <p:spPr>
          <a:xfrm>
            <a:off x="2105650" y="3677550"/>
            <a:ext cx="512700" cy="25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g26dd0576ae6_0_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7720" y="0"/>
            <a:ext cx="45485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26dd0576ae6_0_210"/>
          <p:cNvSpPr/>
          <p:nvPr/>
        </p:nvSpPr>
        <p:spPr>
          <a:xfrm>
            <a:off x="2338725" y="2965775"/>
            <a:ext cx="669300" cy="25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26dd0576ae6_0_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1242" y="0"/>
            <a:ext cx="452152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26dd0576ae6_0_221"/>
          <p:cNvSpPr/>
          <p:nvPr/>
        </p:nvSpPr>
        <p:spPr>
          <a:xfrm>
            <a:off x="2311250" y="3643650"/>
            <a:ext cx="569700" cy="25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g26dd0576ae6_0_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825" y="0"/>
            <a:ext cx="498036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26dd0576ae6_0_226"/>
          <p:cNvSpPr/>
          <p:nvPr/>
        </p:nvSpPr>
        <p:spPr>
          <a:xfrm>
            <a:off x="2160775" y="2991200"/>
            <a:ext cx="635400" cy="25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25fb4180de8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181100"/>
            <a:ext cx="7620000" cy="27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g26dd0576ae6_0_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5050" y="0"/>
            <a:ext cx="50739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26dd0576ae6_0_243"/>
          <p:cNvSpPr/>
          <p:nvPr/>
        </p:nvSpPr>
        <p:spPr>
          <a:xfrm>
            <a:off x="2035050" y="3669075"/>
            <a:ext cx="481500" cy="25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6dd0576ae6_0_24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>
                <a:solidFill>
                  <a:schemeClr val="accent1"/>
                </a:solidFill>
                <a:latin typeface="Spectral"/>
                <a:ea typeface="Spectral"/>
                <a:cs typeface="Spectral"/>
                <a:sym typeface="Spectral"/>
              </a:rPr>
              <a:t>Binary search?</a:t>
            </a:r>
            <a:endParaRPr>
              <a:solidFill>
                <a:schemeClr val="accen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48" name="Google Shape;248;g26dd0576ae6_0_249"/>
          <p:cNvSpPr txBox="1"/>
          <p:nvPr>
            <p:ph idx="1" type="body"/>
          </p:nvPr>
        </p:nvSpPr>
        <p:spPr>
          <a:xfrm>
            <a:off x="850200" y="1268025"/>
            <a:ext cx="74436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arrays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714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functions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71450" lvl="0" marL="177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answer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249" name="Google Shape;249;g26dd0576ae6_0_249"/>
          <p:cNvCxnSpPr/>
          <p:nvPr/>
        </p:nvCxnSpPr>
        <p:spPr>
          <a:xfrm flipH="1" rot="10800000">
            <a:off x="100350" y="1128325"/>
            <a:ext cx="8943300" cy="8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g26dd0576ae6_0_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50" y="1724025"/>
            <a:ext cx="3905250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26dd0576ae6_0_2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85875"/>
            <a:ext cx="421005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6dd0576ae6_0_26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>
                <a:solidFill>
                  <a:schemeClr val="accent1"/>
                </a:solidFill>
                <a:latin typeface="Spectral"/>
                <a:ea typeface="Spectral"/>
                <a:cs typeface="Spectral"/>
                <a:sym typeface="Spectral"/>
              </a:rPr>
              <a:t>Floats</a:t>
            </a:r>
            <a:endParaRPr>
              <a:solidFill>
                <a:schemeClr val="accen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261" name="Google Shape;261;g26dd0576ae6_0_263"/>
          <p:cNvCxnSpPr/>
          <p:nvPr/>
        </p:nvCxnSpPr>
        <p:spPr>
          <a:xfrm flipH="1" rot="10800000">
            <a:off x="100350" y="1128325"/>
            <a:ext cx="8943300" cy="8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62" name="Google Shape;262;g26dd0576ae6_0_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7563" y="1268044"/>
            <a:ext cx="5188885" cy="3570656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26dd0576ae6_0_263"/>
          <p:cNvSpPr/>
          <p:nvPr/>
        </p:nvSpPr>
        <p:spPr>
          <a:xfrm>
            <a:off x="2076300" y="2030975"/>
            <a:ext cx="958800" cy="28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6dd0576ae6_0_4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>
                <a:solidFill>
                  <a:schemeClr val="accent1"/>
                </a:solidFill>
                <a:latin typeface="Spectral"/>
                <a:ea typeface="Spectral"/>
                <a:cs typeface="Spectral"/>
                <a:sym typeface="Spectral"/>
              </a:rPr>
              <a:t>Floats</a:t>
            </a:r>
            <a:endParaRPr>
              <a:solidFill>
                <a:schemeClr val="accen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269" name="Google Shape;269;g26dd0576ae6_0_419"/>
          <p:cNvCxnSpPr/>
          <p:nvPr/>
        </p:nvCxnSpPr>
        <p:spPr>
          <a:xfrm flipH="1" rot="10800000">
            <a:off x="100350" y="1128325"/>
            <a:ext cx="8943300" cy="8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70" name="Google Shape;270;g26dd0576ae6_0_4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9513" y="1268050"/>
            <a:ext cx="4304976" cy="384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26dd0576ae6_0_419"/>
          <p:cNvSpPr/>
          <p:nvPr/>
        </p:nvSpPr>
        <p:spPr>
          <a:xfrm>
            <a:off x="2490450" y="3196450"/>
            <a:ext cx="576300" cy="28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6dd0576ae6_0_27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>
                <a:solidFill>
                  <a:schemeClr val="accent1"/>
                </a:solidFill>
                <a:latin typeface="Spectral"/>
                <a:ea typeface="Spectral"/>
                <a:cs typeface="Spectral"/>
                <a:sym typeface="Spectral"/>
              </a:rPr>
              <a:t>Floats</a:t>
            </a:r>
            <a:endParaRPr>
              <a:solidFill>
                <a:schemeClr val="accen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277" name="Google Shape;277;g26dd0576ae6_0_270"/>
          <p:cNvCxnSpPr/>
          <p:nvPr/>
        </p:nvCxnSpPr>
        <p:spPr>
          <a:xfrm flipH="1" rot="10800000">
            <a:off x="100350" y="1128325"/>
            <a:ext cx="8943300" cy="8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78" name="Google Shape;278;g26dd0576ae6_0_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413" y="1268044"/>
            <a:ext cx="4809187" cy="3570657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26dd0576ae6_0_270"/>
          <p:cNvSpPr/>
          <p:nvPr/>
        </p:nvSpPr>
        <p:spPr>
          <a:xfrm>
            <a:off x="2278575" y="2522200"/>
            <a:ext cx="679200" cy="28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6dd0576ae6_0_42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>
                <a:solidFill>
                  <a:schemeClr val="accent1"/>
                </a:solidFill>
                <a:latin typeface="Spectral"/>
                <a:ea typeface="Spectral"/>
                <a:cs typeface="Spectral"/>
                <a:sym typeface="Spectral"/>
              </a:rPr>
              <a:t>Floats</a:t>
            </a:r>
            <a:endParaRPr>
              <a:solidFill>
                <a:schemeClr val="accen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285" name="Google Shape;285;g26dd0576ae6_0_428"/>
          <p:cNvCxnSpPr/>
          <p:nvPr/>
        </p:nvCxnSpPr>
        <p:spPr>
          <a:xfrm flipH="1" rot="10800000">
            <a:off x="100350" y="1128325"/>
            <a:ext cx="8943300" cy="8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86" name="Google Shape;286;g26dd0576ae6_0_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8129" y="1183325"/>
            <a:ext cx="6147144" cy="3960176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26dd0576ae6_0_428"/>
          <p:cNvSpPr/>
          <p:nvPr/>
        </p:nvSpPr>
        <p:spPr>
          <a:xfrm>
            <a:off x="1768125" y="3340925"/>
            <a:ext cx="650400" cy="28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g27ed1087a7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225" y="209550"/>
            <a:ext cx="7829550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g26dd0576ae6_0_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775" y="1152525"/>
            <a:ext cx="5124450" cy="2838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8" name="Google Shape;298;g26dd0576ae6_0_277"/>
          <p:cNvCxnSpPr/>
          <p:nvPr/>
        </p:nvCxnSpPr>
        <p:spPr>
          <a:xfrm>
            <a:off x="1754050" y="1033775"/>
            <a:ext cx="5652000" cy="3118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g26dd0576ae6_0_277"/>
          <p:cNvCxnSpPr/>
          <p:nvPr/>
        </p:nvCxnSpPr>
        <p:spPr>
          <a:xfrm flipH="1" rot="10800000">
            <a:off x="1813350" y="1084675"/>
            <a:ext cx="5465700" cy="3008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g26dd0576ae6_0_4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400" y="1216225"/>
            <a:ext cx="4267200" cy="2876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5" name="Google Shape;305;g26dd0576ae6_0_441"/>
          <p:cNvCxnSpPr/>
          <p:nvPr/>
        </p:nvCxnSpPr>
        <p:spPr>
          <a:xfrm>
            <a:off x="2084525" y="982950"/>
            <a:ext cx="4923300" cy="3321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" name="Google Shape;306;g26dd0576ae6_0_441"/>
          <p:cNvCxnSpPr/>
          <p:nvPr/>
        </p:nvCxnSpPr>
        <p:spPr>
          <a:xfrm flipH="1" rot="10800000">
            <a:off x="2169250" y="1059200"/>
            <a:ext cx="4779000" cy="3245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g26dd0576ae6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175" y="152400"/>
            <a:ext cx="540165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26dd0576ae6_0_2"/>
          <p:cNvSpPr/>
          <p:nvPr/>
        </p:nvSpPr>
        <p:spPr>
          <a:xfrm>
            <a:off x="1960700" y="2637800"/>
            <a:ext cx="746700" cy="28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g26dd0576ae6_0_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5975" y="1390650"/>
            <a:ext cx="4972050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g26dd0576ae6_0_4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550" y="866775"/>
            <a:ext cx="5676900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6dd0576ae6_0_3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>
                <a:solidFill>
                  <a:schemeClr val="accent1"/>
                </a:solidFill>
                <a:latin typeface="Spectral"/>
                <a:ea typeface="Spectral"/>
                <a:cs typeface="Spectral"/>
                <a:sym typeface="Spectral"/>
              </a:rPr>
              <a:t>derivative</a:t>
            </a:r>
            <a:endParaRPr>
              <a:solidFill>
                <a:schemeClr val="accen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322" name="Google Shape;322;g26dd0576ae6_0_313"/>
          <p:cNvCxnSpPr/>
          <p:nvPr/>
        </p:nvCxnSpPr>
        <p:spPr>
          <a:xfrm flipH="1" rot="10800000">
            <a:off x="100350" y="1128325"/>
            <a:ext cx="8943300" cy="8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23" name="Google Shape;323;g26dd0576ae6_0_313"/>
          <p:cNvPicPr preferRelativeResize="0"/>
          <p:nvPr/>
        </p:nvPicPr>
        <p:blipFill rotWithShape="1">
          <a:blip r:embed="rId3">
            <a:alphaModFix/>
          </a:blip>
          <a:srcRect b="7842" l="0" r="0" t="0"/>
          <a:stretch/>
        </p:blipFill>
        <p:spPr>
          <a:xfrm>
            <a:off x="1398100" y="1268050"/>
            <a:ext cx="6347824" cy="329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6dd0576ae6_0_30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>
                <a:solidFill>
                  <a:schemeClr val="accent1"/>
                </a:solidFill>
                <a:latin typeface="Spectral"/>
                <a:ea typeface="Spectral"/>
                <a:cs typeface="Spectral"/>
                <a:sym typeface="Spectral"/>
              </a:rPr>
              <a:t>derivative</a:t>
            </a:r>
            <a:endParaRPr>
              <a:solidFill>
                <a:schemeClr val="accen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329" name="Google Shape;329;g26dd0576ae6_0_301"/>
          <p:cNvCxnSpPr/>
          <p:nvPr/>
        </p:nvCxnSpPr>
        <p:spPr>
          <a:xfrm flipH="1" rot="10800000">
            <a:off x="100350" y="1128325"/>
            <a:ext cx="8943300" cy="8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30" name="Google Shape;330;g26dd0576ae6_0_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675" y="1180444"/>
            <a:ext cx="3589548" cy="3570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26dd0576ae6_0_3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875" y="1394144"/>
            <a:ext cx="4495800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6dd0576ae6_0_32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>
                <a:solidFill>
                  <a:schemeClr val="accent1"/>
                </a:solidFill>
                <a:latin typeface="Spectral"/>
                <a:ea typeface="Spectral"/>
                <a:cs typeface="Spectral"/>
                <a:sym typeface="Spectral"/>
              </a:rPr>
              <a:t>derivative</a:t>
            </a:r>
            <a:endParaRPr>
              <a:solidFill>
                <a:schemeClr val="accen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37" name="Google Shape;337;g26dd0576ae6_0_327"/>
          <p:cNvSpPr txBox="1"/>
          <p:nvPr>
            <p:ph idx="1" type="body"/>
          </p:nvPr>
        </p:nvSpPr>
        <p:spPr>
          <a:xfrm>
            <a:off x="850200" y="1268025"/>
            <a:ext cx="74436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if f’(x) = 0, then f(x) changed direction(from going bigger to going lower)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71450" lvl="0" marL="177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if f(x) = a * x^2 + b * x + c it changes direction only once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71450" lvl="0" marL="177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if f’(x) = 0 we have a root for  </a:t>
            </a:r>
            <a:r>
              <a:rPr lang="ru">
                <a:latin typeface="Lexend"/>
                <a:ea typeface="Lexend"/>
                <a:cs typeface="Lexend"/>
                <a:sym typeface="Lexend"/>
              </a:rPr>
              <a:t>f(x) = a * x^2 + b * x + c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338" name="Google Shape;338;g26dd0576ae6_0_327"/>
          <p:cNvCxnSpPr/>
          <p:nvPr/>
        </p:nvCxnSpPr>
        <p:spPr>
          <a:xfrm flipH="1" rot="10800000">
            <a:off x="100350" y="1128325"/>
            <a:ext cx="8943300" cy="8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6dd0576ae6_0_32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>
                <a:solidFill>
                  <a:schemeClr val="accent1"/>
                </a:solidFill>
                <a:latin typeface="Spectral"/>
                <a:ea typeface="Spectral"/>
                <a:cs typeface="Spectral"/>
                <a:sym typeface="Spectral"/>
              </a:rPr>
              <a:t>derivative</a:t>
            </a:r>
            <a:endParaRPr>
              <a:solidFill>
                <a:schemeClr val="accen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44" name="Google Shape;344;g26dd0576ae6_0_321"/>
          <p:cNvSpPr txBox="1"/>
          <p:nvPr>
            <p:ph idx="1" type="body"/>
          </p:nvPr>
        </p:nvSpPr>
        <p:spPr>
          <a:xfrm>
            <a:off x="850200" y="1268025"/>
            <a:ext cx="74436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h -&gt; 0? 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714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We have the lowest number unlike in math 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71450" lvl="0" marL="177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EPS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71450" lvl="0" marL="177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f’(x) = (f(x + EPS) - f(x)) / EPS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71450" lvl="0" marL="177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f’(x) &gt; 0 ⇔ f(x + EPS) - f(x) &gt; 0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345" name="Google Shape;345;g26dd0576ae6_0_321"/>
          <p:cNvCxnSpPr/>
          <p:nvPr/>
        </p:nvCxnSpPr>
        <p:spPr>
          <a:xfrm flipH="1" rot="10800000">
            <a:off x="100350" y="1128325"/>
            <a:ext cx="8943300" cy="8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g26dd0576ae6_0_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575" y="152400"/>
            <a:ext cx="655085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g279181d3ab2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9000" y="152400"/>
            <a:ext cx="344601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279181d3ab2_0_1"/>
          <p:cNvSpPr/>
          <p:nvPr/>
        </p:nvSpPr>
        <p:spPr>
          <a:xfrm>
            <a:off x="2940350" y="3474200"/>
            <a:ext cx="516900" cy="30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g26dd0576ae6_0_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8738" y="152400"/>
            <a:ext cx="328653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79181d3ab2_0_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>
                <a:solidFill>
                  <a:schemeClr val="accent1"/>
                </a:solidFill>
                <a:latin typeface="Spectral"/>
                <a:ea typeface="Spectral"/>
                <a:cs typeface="Spectral"/>
                <a:sym typeface="Spectral"/>
              </a:rPr>
              <a:t>Hints(binsearch)</a:t>
            </a:r>
            <a:endParaRPr>
              <a:solidFill>
                <a:schemeClr val="accen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67" name="Google Shape;367;g279181d3ab2_0_19"/>
          <p:cNvSpPr txBox="1"/>
          <p:nvPr>
            <p:ph idx="1" type="body"/>
          </p:nvPr>
        </p:nvSpPr>
        <p:spPr>
          <a:xfrm>
            <a:off x="850200" y="1268025"/>
            <a:ext cx="74436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if x is good, then y &gt; x or y &lt; x is also good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71450" lvl="0" marL="177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We can somehow check if x is good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71450" lvl="0" marL="177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We can guess left and right bound(later we will need only one of them)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368" name="Google Shape;368;g279181d3ab2_0_19"/>
          <p:cNvCxnSpPr/>
          <p:nvPr/>
        </p:nvCxnSpPr>
        <p:spPr>
          <a:xfrm flipH="1" rot="10800000">
            <a:off x="100350" y="1128325"/>
            <a:ext cx="8943300" cy="8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g26dd0576ae6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988" y="0"/>
            <a:ext cx="5634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26dd0576ae6_0_7"/>
          <p:cNvSpPr/>
          <p:nvPr/>
        </p:nvSpPr>
        <p:spPr>
          <a:xfrm>
            <a:off x="1893275" y="2571750"/>
            <a:ext cx="766200" cy="28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6dd0576ae6_0_34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>
                <a:solidFill>
                  <a:schemeClr val="accent1"/>
                </a:solidFill>
                <a:latin typeface="Spectral"/>
                <a:ea typeface="Spectral"/>
                <a:cs typeface="Spectral"/>
                <a:sym typeface="Spectral"/>
              </a:rPr>
              <a:t>Binary search(printers)</a:t>
            </a:r>
            <a:endParaRPr>
              <a:solidFill>
                <a:schemeClr val="accen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74" name="Google Shape;374;g26dd0576ae6_0_347"/>
          <p:cNvSpPr txBox="1"/>
          <p:nvPr>
            <p:ph idx="1" type="body"/>
          </p:nvPr>
        </p:nvSpPr>
        <p:spPr>
          <a:xfrm>
            <a:off x="850200" y="1268025"/>
            <a:ext cx="74436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1714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We have two printers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71450" lvl="0" marL="177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The first one prints x pages per minute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71450" lvl="0" marL="177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The second one prints y pages per minute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71450" lvl="0" marL="177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You need to print n pages, how much time will it take?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Example, x = 3, y = 4, n = 12, answer = 2 minutes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Example, x = 3, y = 4, n = 25, answer = 4 minutes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375" name="Google Shape;375;g26dd0576ae6_0_347"/>
          <p:cNvCxnSpPr/>
          <p:nvPr/>
        </p:nvCxnSpPr>
        <p:spPr>
          <a:xfrm flipH="1" rot="10800000">
            <a:off x="100350" y="1128325"/>
            <a:ext cx="8943300" cy="8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7ed1087a73_0_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>
                <a:solidFill>
                  <a:schemeClr val="accent1"/>
                </a:solidFill>
                <a:latin typeface="Spectral"/>
                <a:ea typeface="Spectral"/>
                <a:cs typeface="Spectral"/>
                <a:sym typeface="Spectral"/>
              </a:rPr>
              <a:t>Math</a:t>
            </a:r>
            <a:endParaRPr>
              <a:solidFill>
                <a:schemeClr val="accen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81" name="Google Shape;381;g27ed1087a73_0_7"/>
          <p:cNvSpPr txBox="1"/>
          <p:nvPr>
            <p:ph idx="1" type="body"/>
          </p:nvPr>
        </p:nvSpPr>
        <p:spPr>
          <a:xfrm>
            <a:off x="850200" y="1268025"/>
            <a:ext cx="74436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୮n / (x + y)ㄱ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382" name="Google Shape;382;g27ed1087a73_0_7"/>
          <p:cNvCxnSpPr/>
          <p:nvPr/>
        </p:nvCxnSpPr>
        <p:spPr>
          <a:xfrm flipH="1" rot="10800000">
            <a:off x="100350" y="1128325"/>
            <a:ext cx="8943300" cy="8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79181d3ab2_0_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>
                <a:solidFill>
                  <a:schemeClr val="accent1"/>
                </a:solidFill>
                <a:latin typeface="Spectral"/>
                <a:ea typeface="Spectral"/>
                <a:cs typeface="Spectral"/>
                <a:sym typeface="Spectral"/>
              </a:rPr>
              <a:t>Hints</a:t>
            </a:r>
            <a:r>
              <a:rPr lang="ru">
                <a:solidFill>
                  <a:schemeClr val="accent1"/>
                </a:solidFill>
                <a:latin typeface="Spectral"/>
                <a:ea typeface="Spectral"/>
                <a:cs typeface="Spectral"/>
                <a:sym typeface="Spectral"/>
              </a:rPr>
              <a:t>(printers)</a:t>
            </a:r>
            <a:endParaRPr>
              <a:solidFill>
                <a:schemeClr val="accen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88" name="Google Shape;388;g279181d3ab2_0_13"/>
          <p:cNvSpPr txBox="1"/>
          <p:nvPr>
            <p:ph idx="1" type="body"/>
          </p:nvPr>
        </p:nvSpPr>
        <p:spPr>
          <a:xfrm>
            <a:off x="850200" y="1268025"/>
            <a:ext cx="74436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If we can print n pages in t_1 seconds, then we can print them in any t_2 &gt;= t_1 second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714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if t * x + t * y &gt;= n, then t minutes is enough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714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0 minutes is always not enough, ୮n / xᄀ is always enough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389" name="Google Shape;389;g279181d3ab2_0_13"/>
          <p:cNvCxnSpPr/>
          <p:nvPr/>
        </p:nvCxnSpPr>
        <p:spPr>
          <a:xfrm flipH="1" rot="10800000">
            <a:off x="100350" y="1128325"/>
            <a:ext cx="8943300" cy="8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g26dd0576ae6_0_4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4238" y="152400"/>
            <a:ext cx="3355532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g26dd0576ae6_0_402"/>
          <p:cNvSpPr/>
          <p:nvPr/>
        </p:nvSpPr>
        <p:spPr>
          <a:xfrm>
            <a:off x="2931875" y="3397925"/>
            <a:ext cx="635400" cy="26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g26dd0576ae6_0_3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3888" y="152400"/>
            <a:ext cx="359622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26dd0576ae6_0_387"/>
          <p:cNvSpPr/>
          <p:nvPr/>
        </p:nvSpPr>
        <p:spPr>
          <a:xfrm>
            <a:off x="2847150" y="3779250"/>
            <a:ext cx="449100" cy="16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6dd0576ae6_0_35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>
                <a:solidFill>
                  <a:schemeClr val="accent1"/>
                </a:solidFill>
                <a:latin typeface="Spectral"/>
                <a:ea typeface="Spectral"/>
                <a:cs typeface="Spectral"/>
                <a:sym typeface="Spectral"/>
              </a:rPr>
              <a:t>Binary search(diplomas)</a:t>
            </a:r>
            <a:endParaRPr>
              <a:solidFill>
                <a:schemeClr val="accen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07" name="Google Shape;407;g26dd0576ae6_0_353"/>
          <p:cNvSpPr txBox="1"/>
          <p:nvPr>
            <p:ph idx="1" type="body"/>
          </p:nvPr>
        </p:nvSpPr>
        <p:spPr>
          <a:xfrm>
            <a:off x="850200" y="1268025"/>
            <a:ext cx="74436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You have n pictures with size (a, b)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714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You need to buy a board with size (size, size)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714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What is the minimum size you need to fit all the pictures in.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714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Example a = 2, b = 3, n = 10, answer = 9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408" name="Google Shape;408;g26dd0576ae6_0_353"/>
          <p:cNvCxnSpPr/>
          <p:nvPr/>
        </p:nvCxnSpPr>
        <p:spPr>
          <a:xfrm flipH="1" rot="10800000">
            <a:off x="100350" y="1128325"/>
            <a:ext cx="8943300" cy="8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g26dd0576ae6_0_3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8538" y="1584450"/>
            <a:ext cx="2066925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79181d3ab2_0_6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>
                <a:solidFill>
                  <a:schemeClr val="accent1"/>
                </a:solidFill>
                <a:latin typeface="Spectral"/>
                <a:ea typeface="Spectral"/>
                <a:cs typeface="Spectral"/>
                <a:sym typeface="Spectral"/>
              </a:rPr>
              <a:t>D</a:t>
            </a:r>
            <a:r>
              <a:rPr lang="ru">
                <a:solidFill>
                  <a:schemeClr val="accent1"/>
                </a:solidFill>
                <a:latin typeface="Spectral"/>
                <a:ea typeface="Spectral"/>
                <a:cs typeface="Spectral"/>
                <a:sym typeface="Spectral"/>
              </a:rPr>
              <a:t>iplomas(hints)</a:t>
            </a:r>
            <a:endParaRPr>
              <a:solidFill>
                <a:schemeClr val="accen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19" name="Google Shape;419;g279181d3ab2_0_61"/>
          <p:cNvSpPr txBox="1"/>
          <p:nvPr>
            <p:ph idx="1" type="body"/>
          </p:nvPr>
        </p:nvSpPr>
        <p:spPr>
          <a:xfrm>
            <a:off x="850200" y="1268025"/>
            <a:ext cx="74436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If we can buy a board (size_1, size_1), then we can buy (size_2, size_2) for any size_2 &gt;= size_1 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714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if ∟size / a」 * ∟size / b」 &gt;= n, then size is enough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714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size = 0 is always not enough,  max(a * n, b) is always enough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420" name="Google Shape;420;g279181d3ab2_0_61"/>
          <p:cNvCxnSpPr/>
          <p:nvPr/>
        </p:nvCxnSpPr>
        <p:spPr>
          <a:xfrm flipH="1" rot="10800000">
            <a:off x="100350" y="1128325"/>
            <a:ext cx="8943300" cy="8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g279181d3ab2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0950" y="152400"/>
            <a:ext cx="3562106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279181d3ab2_0_70"/>
          <p:cNvSpPr/>
          <p:nvPr/>
        </p:nvSpPr>
        <p:spPr>
          <a:xfrm>
            <a:off x="2830200" y="3330150"/>
            <a:ext cx="584700" cy="29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g26dd0576ae6_0_3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9663" y="152400"/>
            <a:ext cx="3304678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g26dd0576ae6_0_399"/>
          <p:cNvSpPr/>
          <p:nvPr/>
        </p:nvSpPr>
        <p:spPr>
          <a:xfrm>
            <a:off x="2965775" y="3719925"/>
            <a:ext cx="508500" cy="22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g26dd0576ae6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663" y="0"/>
            <a:ext cx="55179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26dd0576ae6_0_12"/>
          <p:cNvSpPr/>
          <p:nvPr/>
        </p:nvSpPr>
        <p:spPr>
          <a:xfrm>
            <a:off x="1850675" y="3389100"/>
            <a:ext cx="937200" cy="28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6dd0576ae6_0_36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>
                <a:solidFill>
                  <a:schemeClr val="accent1"/>
                </a:solidFill>
                <a:latin typeface="Spectral"/>
                <a:ea typeface="Spectral"/>
                <a:cs typeface="Spectral"/>
                <a:sym typeface="Spectral"/>
              </a:rPr>
              <a:t>Exponential</a:t>
            </a:r>
            <a:r>
              <a:rPr lang="ru">
                <a:solidFill>
                  <a:schemeClr val="accent1"/>
                </a:solidFill>
                <a:latin typeface="Spectral"/>
                <a:ea typeface="Spectral"/>
                <a:cs typeface="Spectral"/>
                <a:sym typeface="Spectral"/>
              </a:rPr>
              <a:t> search</a:t>
            </a:r>
            <a:endParaRPr>
              <a:solidFill>
                <a:schemeClr val="accen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38" name="Google Shape;438;g26dd0576ae6_0_365"/>
          <p:cNvSpPr txBox="1"/>
          <p:nvPr>
            <p:ph idx="1" type="body"/>
          </p:nvPr>
        </p:nvSpPr>
        <p:spPr>
          <a:xfrm>
            <a:off x="850200" y="1268025"/>
            <a:ext cx="74436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What if we don’t know right bound?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71450" lvl="0" marL="177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Let’s guess it with reverse binary search!!!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71450" lvl="0" marL="177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For example if l = 0, r = 8, our binary search will do l += 4,  l += 2, l += 1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71450" lvl="0" marL="177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So this method is exponential search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439" name="Google Shape;439;g26dd0576ae6_0_365"/>
          <p:cNvCxnSpPr/>
          <p:nvPr/>
        </p:nvCxnSpPr>
        <p:spPr>
          <a:xfrm flipH="1" rot="10800000">
            <a:off x="100350" y="1128325"/>
            <a:ext cx="8943300" cy="8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g26dd0576ae6_0_4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1775"/>
            <a:ext cx="8839201" cy="3879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6dd0576ae6_0_408"/>
          <p:cNvSpPr/>
          <p:nvPr/>
        </p:nvSpPr>
        <p:spPr>
          <a:xfrm>
            <a:off x="3101350" y="3575875"/>
            <a:ext cx="474600" cy="27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0" name="Google Shape;450;g26dd0576ae6_0_4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963" y="0"/>
            <a:ext cx="455206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26dd0576ae6_0_408"/>
          <p:cNvSpPr/>
          <p:nvPr/>
        </p:nvSpPr>
        <p:spPr>
          <a:xfrm>
            <a:off x="2304825" y="3762300"/>
            <a:ext cx="474600" cy="27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g279181d3ab2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276" y="-45550"/>
            <a:ext cx="4644222" cy="51890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g279181d3ab2_0_37"/>
          <p:cNvSpPr/>
          <p:nvPr/>
        </p:nvSpPr>
        <p:spPr>
          <a:xfrm>
            <a:off x="2254000" y="3940250"/>
            <a:ext cx="449100" cy="19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79181d3ab2_0_4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>
                <a:solidFill>
                  <a:schemeClr val="accent1"/>
                </a:solidFill>
                <a:latin typeface="Spectral"/>
                <a:ea typeface="Spectral"/>
                <a:cs typeface="Spectral"/>
                <a:sym typeface="Spectral"/>
              </a:rPr>
              <a:t>Interpolation search</a:t>
            </a:r>
            <a:endParaRPr>
              <a:solidFill>
                <a:schemeClr val="accen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63" name="Google Shape;463;g279181d3ab2_0_45"/>
          <p:cNvSpPr txBox="1"/>
          <p:nvPr>
            <p:ph idx="1" type="body"/>
          </p:nvPr>
        </p:nvSpPr>
        <p:spPr>
          <a:xfrm>
            <a:off x="850200" y="1268025"/>
            <a:ext cx="74436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What if we can make some extra assumptions????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714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Let’s imagine we search in random array or for example we search in dictionary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714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For example, the names "Anny" or "Zlatan" are not good to look for somewhere in the middle of the dictionary.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464" name="Google Shape;464;g279181d3ab2_0_45"/>
          <p:cNvCxnSpPr/>
          <p:nvPr/>
        </p:nvCxnSpPr>
        <p:spPr>
          <a:xfrm flipH="1" rot="10800000">
            <a:off x="100350" y="1128325"/>
            <a:ext cx="8943300" cy="8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g279181d3ab2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4625" y="152400"/>
            <a:ext cx="56547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7ed1087a73_0_2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>
                <a:solidFill>
                  <a:schemeClr val="accent1"/>
                </a:solidFill>
                <a:latin typeface="Spectral"/>
                <a:ea typeface="Spectral"/>
                <a:cs typeface="Spectral"/>
                <a:sym typeface="Spectral"/>
              </a:rPr>
              <a:t>Random array</a:t>
            </a:r>
            <a:endParaRPr>
              <a:solidFill>
                <a:schemeClr val="accen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75" name="Google Shape;475;g27ed1087a73_0_22"/>
          <p:cNvSpPr txBox="1"/>
          <p:nvPr>
            <p:ph idx="1" type="body"/>
          </p:nvPr>
        </p:nvSpPr>
        <p:spPr>
          <a:xfrm>
            <a:off x="850200" y="1268025"/>
            <a:ext cx="74436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Imagine we have random array. 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714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a[0..9] = 0..20, a[pos] = 5, pos = ?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714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a[0..9] = [0, 2, 4, 6, 8, 10, 12, 14, 16, 18, 20], a[pos] = 5, pos = 2 or 3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476" name="Google Shape;476;g27ed1087a73_0_22"/>
          <p:cNvCxnSpPr/>
          <p:nvPr/>
        </p:nvCxnSpPr>
        <p:spPr>
          <a:xfrm flipH="1" rot="10800000">
            <a:off x="100350" y="1128325"/>
            <a:ext cx="8943300" cy="8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798592a3c4_0_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>
                <a:solidFill>
                  <a:schemeClr val="accent1"/>
                </a:solidFill>
                <a:latin typeface="Spectral"/>
                <a:ea typeface="Spectral"/>
                <a:cs typeface="Spectral"/>
                <a:sym typeface="Spectral"/>
              </a:rPr>
              <a:t>Random array</a:t>
            </a:r>
            <a:endParaRPr>
              <a:solidFill>
                <a:schemeClr val="accen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82" name="Google Shape;482;g2798592a3c4_0_7"/>
          <p:cNvSpPr txBox="1"/>
          <p:nvPr>
            <p:ph idx="1" type="body"/>
          </p:nvPr>
        </p:nvSpPr>
        <p:spPr>
          <a:xfrm>
            <a:off x="850200" y="1268025"/>
            <a:ext cx="74436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The x number should be approximately at the position m = (r - l) * (x - a_l) / (a_r - a_l) because (r - l) is the length, 1/(a_r-a_l) is the growth factor, and (x - a_l) is the growth required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714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a[0..9] = 0..20, a[pos] = 5, pos = (9 - 0) * (5 - 0) / (20 - 0) = 2 or 3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483" name="Google Shape;483;g2798592a3c4_0_7"/>
          <p:cNvCxnSpPr/>
          <p:nvPr/>
        </p:nvCxnSpPr>
        <p:spPr>
          <a:xfrm flipH="1" rot="10800000">
            <a:off x="100350" y="1128325"/>
            <a:ext cx="8943300" cy="8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798592a3c4_0_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>
                <a:solidFill>
                  <a:schemeClr val="accent1"/>
                </a:solidFill>
                <a:latin typeface="Spectral"/>
                <a:ea typeface="Spectral"/>
                <a:cs typeface="Spectral"/>
                <a:sym typeface="Spectral"/>
              </a:rPr>
              <a:t>Random array</a:t>
            </a:r>
            <a:endParaRPr>
              <a:solidFill>
                <a:schemeClr val="accen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89" name="Google Shape;489;g2798592a3c4_0_14"/>
          <p:cNvSpPr txBox="1"/>
          <p:nvPr>
            <p:ph idx="1" type="body"/>
          </p:nvPr>
        </p:nvSpPr>
        <p:spPr>
          <a:xfrm>
            <a:off x="850200" y="1268025"/>
            <a:ext cx="74436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We have array [0, 2, 3, 4, 5, 6, 7, 8, 9, 10, 11, 12, 13, 14]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714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We have x = 12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714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m = (13 - 0) * (12 - 0) / (14 - 0) = 11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714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We have element = 12, so the search is finished.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490" name="Google Shape;490;g2798592a3c4_0_14"/>
          <p:cNvCxnSpPr/>
          <p:nvPr/>
        </p:nvCxnSpPr>
        <p:spPr>
          <a:xfrm flipH="1" rot="10800000">
            <a:off x="100350" y="1128325"/>
            <a:ext cx="8943300" cy="8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7ed1087a73_0_2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>
                <a:solidFill>
                  <a:schemeClr val="accent1"/>
                </a:solidFill>
                <a:latin typeface="Spectral"/>
                <a:ea typeface="Spectral"/>
                <a:cs typeface="Spectral"/>
                <a:sym typeface="Spectral"/>
              </a:rPr>
              <a:t>Random array</a:t>
            </a:r>
            <a:endParaRPr>
              <a:solidFill>
                <a:schemeClr val="accen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96" name="Google Shape;496;g27ed1087a73_0_28"/>
          <p:cNvSpPr txBox="1"/>
          <p:nvPr>
            <p:ph idx="1" type="body"/>
          </p:nvPr>
        </p:nvSpPr>
        <p:spPr>
          <a:xfrm>
            <a:off x="850200" y="1268025"/>
            <a:ext cx="74436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7500" lnSpcReduction="20000"/>
          </a:bodyPr>
          <a:lstStyle/>
          <a:p>
            <a:pPr indent="-141446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We have array [1, 5, 8, 9, 10, 11, 12, 13, 13, 13, 13, 13, 13, 14]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41446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We have x = 8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41446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m = (13 - 0) * (8 - 0) / (14 - 0) = 7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41446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We have array </a:t>
            </a:r>
            <a:r>
              <a:rPr lang="ru">
                <a:latin typeface="Lexend"/>
                <a:ea typeface="Lexend"/>
                <a:cs typeface="Lexend"/>
                <a:sym typeface="Lexend"/>
              </a:rPr>
              <a:t>[1, 5, 8, 9, 10, 11, 12, 13]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41446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m = (7 - 0) * (8 - 0) / (13 - 0) = 4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41446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We have array </a:t>
            </a:r>
            <a:r>
              <a:rPr lang="ru">
                <a:latin typeface="Lexend"/>
                <a:ea typeface="Lexend"/>
                <a:cs typeface="Lexend"/>
                <a:sym typeface="Lexend"/>
              </a:rPr>
              <a:t>[1, 5, 8, 9, 10]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41446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m = (4 - 0) * (8 - 0) / (10 - 0) = 3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41446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We have array [1, 5, 8, 9]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41446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m = (3 - 0) * (8 - 0) / (9 - 0) = 2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41446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We have array [8, 9]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497" name="Google Shape;497;g27ed1087a73_0_28"/>
          <p:cNvCxnSpPr/>
          <p:nvPr/>
        </p:nvCxnSpPr>
        <p:spPr>
          <a:xfrm flipH="1" rot="10800000">
            <a:off x="100350" y="1128325"/>
            <a:ext cx="8943300" cy="8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g26dd0576ae6_0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2777" y="0"/>
            <a:ext cx="532124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26dd0576ae6_0_98"/>
          <p:cNvSpPr/>
          <p:nvPr/>
        </p:nvSpPr>
        <p:spPr>
          <a:xfrm>
            <a:off x="1922175" y="3427625"/>
            <a:ext cx="576300" cy="28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g279181d3ab2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9775" y="152400"/>
            <a:ext cx="4024452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g279181d3ab2_0_58"/>
          <p:cNvSpPr/>
          <p:nvPr/>
        </p:nvSpPr>
        <p:spPr>
          <a:xfrm>
            <a:off x="2567525" y="3321675"/>
            <a:ext cx="576300" cy="28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g2798592a3c4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9150" y="152400"/>
            <a:ext cx="3645698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g2798592a3c4_0_4"/>
          <p:cNvSpPr/>
          <p:nvPr/>
        </p:nvSpPr>
        <p:spPr>
          <a:xfrm>
            <a:off x="2762400" y="3762300"/>
            <a:ext cx="423600" cy="16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798592a3c4_0_2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>
                <a:solidFill>
                  <a:schemeClr val="accent1"/>
                </a:solidFill>
                <a:latin typeface="Spectral"/>
                <a:ea typeface="Spectral"/>
                <a:cs typeface="Spectral"/>
                <a:sym typeface="Spectral"/>
              </a:rPr>
              <a:t>Dictionary</a:t>
            </a:r>
            <a:endParaRPr>
              <a:solidFill>
                <a:schemeClr val="accen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15" name="Google Shape;515;g2798592a3c4_0_20"/>
          <p:cNvSpPr txBox="1"/>
          <p:nvPr>
            <p:ph idx="1" type="body"/>
          </p:nvPr>
        </p:nvSpPr>
        <p:spPr>
          <a:xfrm>
            <a:off x="850200" y="1268025"/>
            <a:ext cx="74436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/>
          </a:bodyPr>
          <a:lstStyle/>
          <a:p>
            <a:pPr indent="-161448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In the dictionary we can’t understand what is a[r] and a[l], so we need to decode it somehow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61448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The first option is to do an interpolation search first by the first character, then by the second character and so on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61448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The second option is a_0 * 26^(max_length) + a_1 * 26^(max_length - 1) + .. + a_(length_of_a) * 26^(max_length - length_of_a) 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516" name="Google Shape;516;g2798592a3c4_0_20"/>
          <p:cNvCxnSpPr/>
          <p:nvPr/>
        </p:nvCxnSpPr>
        <p:spPr>
          <a:xfrm flipH="1" rot="10800000">
            <a:off x="100350" y="1128325"/>
            <a:ext cx="8943300" cy="8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82af9f78b6_0_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>
                <a:solidFill>
                  <a:schemeClr val="accent1"/>
                </a:solidFill>
                <a:latin typeface="Spectral"/>
                <a:ea typeface="Spectral"/>
                <a:cs typeface="Spectral"/>
                <a:sym typeface="Spectral"/>
              </a:rPr>
              <a:t>Example</a:t>
            </a:r>
            <a:endParaRPr>
              <a:solidFill>
                <a:schemeClr val="accen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22" name="Google Shape;522;g282af9f78b6_0_0"/>
          <p:cNvSpPr txBox="1"/>
          <p:nvPr>
            <p:ph idx="1" type="body"/>
          </p:nvPr>
        </p:nvSpPr>
        <p:spPr>
          <a:xfrm>
            <a:off x="850200" y="1268025"/>
            <a:ext cx="74436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aba = 1 * 26^2 + 2 * 26^1 + 1 * 26^0 = 729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baa = 2 * 26^2 + 1 * 26^1 + 1 * 26^0 = 1379</a:t>
            </a:r>
            <a:br>
              <a:rPr lang="ru">
                <a:latin typeface="Lexend"/>
                <a:ea typeface="Lexend"/>
                <a:cs typeface="Lexend"/>
                <a:sym typeface="Lexend"/>
              </a:rPr>
            </a:br>
            <a:r>
              <a:rPr lang="ru">
                <a:latin typeface="Lexend"/>
                <a:ea typeface="Lexend"/>
                <a:cs typeface="Lexend"/>
                <a:sym typeface="Lexend"/>
              </a:rPr>
              <a:t>ca = 3 * 26^2 + 1 * 26^1 = 2054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sorted - [aba, baa, ca]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523" name="Google Shape;523;g282af9f78b6_0_0"/>
          <p:cNvCxnSpPr/>
          <p:nvPr/>
        </p:nvCxnSpPr>
        <p:spPr>
          <a:xfrm flipH="1" rot="10800000">
            <a:off x="100350" y="1128325"/>
            <a:ext cx="8943300" cy="8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7ed1087a73_0_4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>
                <a:solidFill>
                  <a:schemeClr val="accent1"/>
                </a:solidFill>
                <a:latin typeface="Spectral"/>
                <a:ea typeface="Spectral"/>
                <a:cs typeface="Spectral"/>
                <a:sym typeface="Spectral"/>
              </a:rPr>
              <a:t>Worst case</a:t>
            </a:r>
            <a:endParaRPr>
              <a:solidFill>
                <a:schemeClr val="accen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29" name="Google Shape;529;g27ed1087a73_0_47"/>
          <p:cNvSpPr txBox="1"/>
          <p:nvPr>
            <p:ph idx="1" type="body"/>
          </p:nvPr>
        </p:nvSpPr>
        <p:spPr>
          <a:xfrm>
            <a:off x="850200" y="1268025"/>
            <a:ext cx="74436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[0, (10^18) * (n - 1)]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714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We need to find </a:t>
            </a:r>
            <a:r>
              <a:rPr lang="ru">
                <a:latin typeface="Lexend"/>
                <a:ea typeface="Lexend"/>
                <a:cs typeface="Lexend"/>
                <a:sym typeface="Lexend"/>
              </a:rPr>
              <a:t>(10^18 - 1)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714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m = (n - 0) * </a:t>
            </a:r>
            <a:r>
              <a:rPr lang="ru">
                <a:latin typeface="Lexend"/>
                <a:ea typeface="Lexend"/>
                <a:cs typeface="Lexend"/>
                <a:sym typeface="Lexend"/>
              </a:rPr>
              <a:t>((10^18 - 1) - 0) / ((10^18) - 0), so we'll move the right pointer one to the left each time.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714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O(n)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530" name="Google Shape;530;g27ed1087a73_0_47"/>
          <p:cNvCxnSpPr/>
          <p:nvPr/>
        </p:nvCxnSpPr>
        <p:spPr>
          <a:xfrm flipH="1" rot="10800000">
            <a:off x="100350" y="1128325"/>
            <a:ext cx="8943300" cy="8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7ed1087a73_0_4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>
                <a:solidFill>
                  <a:schemeClr val="accent1"/>
                </a:solidFill>
                <a:latin typeface="Spectral"/>
                <a:ea typeface="Spectral"/>
                <a:cs typeface="Spectral"/>
                <a:sym typeface="Spectral"/>
              </a:rPr>
              <a:t>Important Facts</a:t>
            </a:r>
            <a:endParaRPr>
              <a:solidFill>
                <a:schemeClr val="accen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36" name="Google Shape;536;g27ed1087a73_0_40"/>
          <p:cNvSpPr txBox="1"/>
          <p:nvPr>
            <p:ph idx="1" type="body"/>
          </p:nvPr>
        </p:nvSpPr>
        <p:spPr>
          <a:xfrm>
            <a:off x="850200" y="1268025"/>
            <a:ext cx="74436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log_a(b) = log_c(b) / log_c(a)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714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n^log_n(a) = a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537" name="Google Shape;537;g27ed1087a73_0_40"/>
          <p:cNvCxnSpPr/>
          <p:nvPr/>
        </p:nvCxnSpPr>
        <p:spPr>
          <a:xfrm flipH="1" rot="10800000">
            <a:off x="100350" y="1128325"/>
            <a:ext cx="8943300" cy="8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798592a3c4_0_2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>
                <a:solidFill>
                  <a:schemeClr val="accent1"/>
                </a:solidFill>
                <a:latin typeface="Spectral"/>
                <a:ea typeface="Spectral"/>
                <a:cs typeface="Spectral"/>
                <a:sym typeface="Spectral"/>
              </a:rPr>
              <a:t>Asymptotic</a:t>
            </a:r>
            <a:endParaRPr>
              <a:solidFill>
                <a:schemeClr val="accen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43" name="Google Shape;543;g2798592a3c4_0_27"/>
          <p:cNvSpPr txBox="1"/>
          <p:nvPr>
            <p:ph idx="1" type="body"/>
          </p:nvPr>
        </p:nvSpPr>
        <p:spPr>
          <a:xfrm>
            <a:off x="850200" y="1268025"/>
            <a:ext cx="74436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if the data is random enough, we get a good enough cutoff(we can prove that then we cut off not to n/2 elements but to sqrt(n) each time)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544" name="Google Shape;544;g2798592a3c4_0_27"/>
          <p:cNvCxnSpPr/>
          <p:nvPr/>
        </p:nvCxnSpPr>
        <p:spPr>
          <a:xfrm flipH="1" rot="10800000">
            <a:off x="100350" y="1128325"/>
            <a:ext cx="8943300" cy="8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7ed1087a73_0_3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>
                <a:solidFill>
                  <a:schemeClr val="accent1"/>
                </a:solidFill>
                <a:latin typeface="Spectral"/>
                <a:ea typeface="Spectral"/>
                <a:cs typeface="Spectral"/>
                <a:sym typeface="Spectral"/>
              </a:rPr>
              <a:t>Asymptotic</a:t>
            </a:r>
            <a:endParaRPr>
              <a:solidFill>
                <a:schemeClr val="accen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50" name="Google Shape;550;g27ed1087a73_0_34"/>
          <p:cNvSpPr txBox="1"/>
          <p:nvPr>
            <p:ph idx="1" type="body"/>
          </p:nvPr>
        </p:nvSpPr>
        <p:spPr>
          <a:xfrm>
            <a:off x="850200" y="1268025"/>
            <a:ext cx="74436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1714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If we reduce the number of elements from n to sqrt(n) each time, then after step 1 we get - n^(½) elements, and after step k we get - n^(½^k)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714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So to get 1 element we need to do (½^k) = log_n(2) = log_2(2) / log_2(n) = 1 / log_2(n)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714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So 2^k = log_2(n)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714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So k = log(log(n))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551" name="Google Shape;551;g27ed1087a73_0_34"/>
          <p:cNvCxnSpPr/>
          <p:nvPr/>
        </p:nvCxnSpPr>
        <p:spPr>
          <a:xfrm flipH="1" rot="10800000">
            <a:off x="100350" y="1128325"/>
            <a:ext cx="8943300" cy="8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g27ed1087a73_0_54"/>
          <p:cNvPicPr preferRelativeResize="0"/>
          <p:nvPr/>
        </p:nvPicPr>
        <p:blipFill rotWithShape="1">
          <a:blip r:embed="rId3">
            <a:alphaModFix/>
          </a:blip>
          <a:srcRect b="0" l="0" r="12211" t="0"/>
          <a:stretch/>
        </p:blipFill>
        <p:spPr>
          <a:xfrm>
            <a:off x="2549836" y="152400"/>
            <a:ext cx="404432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6dd0576ae6_0_3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>
                <a:solidFill>
                  <a:schemeClr val="accent1"/>
                </a:solidFill>
                <a:latin typeface="Spectral"/>
                <a:ea typeface="Spectral"/>
                <a:cs typeface="Spectral"/>
                <a:sym typeface="Spectral"/>
              </a:rPr>
              <a:t>Ternary</a:t>
            </a:r>
            <a:r>
              <a:rPr lang="ru">
                <a:solidFill>
                  <a:schemeClr val="accent1"/>
                </a:solidFill>
                <a:latin typeface="Spectral"/>
                <a:ea typeface="Spectral"/>
                <a:cs typeface="Spectral"/>
                <a:sym typeface="Spectral"/>
              </a:rPr>
              <a:t> search</a:t>
            </a:r>
            <a:endParaRPr>
              <a:solidFill>
                <a:schemeClr val="accen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62" name="Google Shape;562;g26dd0576ae6_0_371"/>
          <p:cNvSpPr txBox="1"/>
          <p:nvPr>
            <p:ph idx="1" type="body"/>
          </p:nvPr>
        </p:nvSpPr>
        <p:spPr>
          <a:xfrm>
            <a:off x="850200" y="1268025"/>
            <a:ext cx="74436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What else can we do, if we don’t like derivatives?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563" name="Google Shape;563;g26dd0576ae6_0_371"/>
          <p:cNvCxnSpPr/>
          <p:nvPr/>
        </p:nvCxnSpPr>
        <p:spPr>
          <a:xfrm flipH="1" rot="10800000">
            <a:off x="100350" y="1128325"/>
            <a:ext cx="8943300" cy="8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6dd0576ae6_0_1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>
                <a:solidFill>
                  <a:schemeClr val="accent1"/>
                </a:solidFill>
                <a:latin typeface="Spectral"/>
                <a:ea typeface="Spectral"/>
                <a:cs typeface="Spectral"/>
                <a:sym typeface="Spectral"/>
              </a:rPr>
              <a:t>Why O(n)</a:t>
            </a:r>
            <a:endParaRPr>
              <a:solidFill>
                <a:schemeClr val="accen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64" name="Google Shape;164;g26dd0576ae6_0_105"/>
          <p:cNvSpPr txBox="1"/>
          <p:nvPr>
            <p:ph idx="1" type="body"/>
          </p:nvPr>
        </p:nvSpPr>
        <p:spPr>
          <a:xfrm>
            <a:off x="850200" y="1268025"/>
            <a:ext cx="74436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We check each element in the worst case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71450" lvl="0" marL="177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Amount of elements = |array| = n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65" name="Google Shape;165;g26dd0576ae6_0_105"/>
          <p:cNvCxnSpPr/>
          <p:nvPr/>
        </p:nvCxnSpPr>
        <p:spPr>
          <a:xfrm flipH="1" rot="10800000">
            <a:off x="100350" y="1128325"/>
            <a:ext cx="8943300" cy="8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g27aeed8a0d4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700" y="152400"/>
            <a:ext cx="496259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7aeed8a0d4_1_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>
                <a:solidFill>
                  <a:schemeClr val="accent1"/>
                </a:solidFill>
                <a:latin typeface="Spectral"/>
                <a:ea typeface="Spectral"/>
                <a:cs typeface="Spectral"/>
                <a:sym typeface="Spectral"/>
              </a:rPr>
              <a:t>Ternary search</a:t>
            </a:r>
            <a:endParaRPr>
              <a:solidFill>
                <a:schemeClr val="accen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74" name="Google Shape;574;g27aeed8a0d4_1_6"/>
          <p:cNvSpPr txBox="1"/>
          <p:nvPr>
            <p:ph idx="1" type="body"/>
          </p:nvPr>
        </p:nvSpPr>
        <p:spPr>
          <a:xfrm>
            <a:off x="850200" y="1268025"/>
            <a:ext cx="74436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l2 = l1 + (r1 - l1) / 3, r2 = l1 + 2 * (r1 - l1) / 3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714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if f(l2) &lt; f(r2) -&gt; answer is DEFINITELY in [l1, r2]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714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if </a:t>
            </a:r>
            <a:r>
              <a:rPr lang="ru">
                <a:latin typeface="Lexend"/>
                <a:ea typeface="Lexend"/>
                <a:cs typeface="Lexend"/>
                <a:sym typeface="Lexend"/>
              </a:rPr>
              <a:t>f(l2) &gt;= f(r2) -&gt; answer is DEFINITELY in [l2, r1]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714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WHY?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575" name="Google Shape;575;g27aeed8a0d4_1_6"/>
          <p:cNvCxnSpPr/>
          <p:nvPr/>
        </p:nvCxnSpPr>
        <p:spPr>
          <a:xfrm flipH="1" rot="10800000">
            <a:off x="100350" y="1128325"/>
            <a:ext cx="8943300" cy="8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7aeed8a0d4_1_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>
                <a:solidFill>
                  <a:schemeClr val="accent1"/>
                </a:solidFill>
                <a:latin typeface="Spectral"/>
                <a:ea typeface="Spectral"/>
                <a:cs typeface="Spectral"/>
                <a:sym typeface="Spectral"/>
              </a:rPr>
              <a:t>Ternary search</a:t>
            </a:r>
            <a:endParaRPr>
              <a:solidFill>
                <a:schemeClr val="accen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81" name="Google Shape;581;g27aeed8a0d4_1_14"/>
          <p:cNvSpPr txBox="1"/>
          <p:nvPr>
            <p:ph idx="1" type="body"/>
          </p:nvPr>
        </p:nvSpPr>
        <p:spPr>
          <a:xfrm>
            <a:off x="850200" y="1268025"/>
            <a:ext cx="74436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x is the point of minimum of the function 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714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f’[i] is decreasing on the segment </a:t>
            </a:r>
            <a:r>
              <a:rPr lang="ru">
                <a:latin typeface="Lexend"/>
                <a:ea typeface="Lexend"/>
                <a:cs typeface="Lexend"/>
                <a:sym typeface="Lexend"/>
              </a:rPr>
              <a:t>[l, x]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714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f’[i] is increasing on the segment [x, r]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714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∀a, b : l &lt;= a &lt;= b &lt;= x -&gt; f(l) &gt;= f(a) &gt;= f(b) &gt;= f(x)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714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∀a, b : x &lt;= a &lt;= b &lt;= r -&gt; f(x) &lt;= f(a) &lt;= f(b) &lt;= f(r)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f(a) &lt; f(b) &lt;-&gt; a in [x, b] or x in [a, b]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582" name="Google Shape;582;g27aeed8a0d4_1_14"/>
          <p:cNvCxnSpPr/>
          <p:nvPr/>
        </p:nvCxnSpPr>
        <p:spPr>
          <a:xfrm flipH="1" rot="10800000">
            <a:off x="100350" y="1128325"/>
            <a:ext cx="8943300" cy="8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g26dd0576ae6_0_4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0050" y="152400"/>
            <a:ext cx="426390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g26dd0576ae6_0_411"/>
          <p:cNvSpPr/>
          <p:nvPr/>
        </p:nvSpPr>
        <p:spPr>
          <a:xfrm>
            <a:off x="2423450" y="3313200"/>
            <a:ext cx="635400" cy="32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g26dd0576ae6_0_4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0088" y="152400"/>
            <a:ext cx="404382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g26dd0576ae6_0_414"/>
          <p:cNvSpPr/>
          <p:nvPr/>
        </p:nvSpPr>
        <p:spPr>
          <a:xfrm>
            <a:off x="2567525" y="3813150"/>
            <a:ext cx="449100" cy="14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7aeed8a0d4_1_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>
                <a:solidFill>
                  <a:schemeClr val="accent1"/>
                </a:solidFill>
                <a:latin typeface="Spectral"/>
                <a:ea typeface="Spectral"/>
                <a:cs typeface="Spectral"/>
                <a:sym typeface="Spectral"/>
              </a:rPr>
              <a:t>Asymptotic</a:t>
            </a:r>
            <a:endParaRPr>
              <a:solidFill>
                <a:schemeClr val="accen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00" name="Google Shape;600;g27aeed8a0d4_1_23"/>
          <p:cNvSpPr txBox="1"/>
          <p:nvPr>
            <p:ph idx="1" type="body"/>
          </p:nvPr>
        </p:nvSpPr>
        <p:spPr>
          <a:xfrm>
            <a:off x="850200" y="1268025"/>
            <a:ext cx="74436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Each time we go from a segment of length n to length 2/3 n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714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Just like in the binary search we need to do x operations until we get 1 element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714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It is log_{3/2}(n), so we have O(log(n))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601" name="Google Shape;601;g27aeed8a0d4_1_23"/>
          <p:cNvCxnSpPr/>
          <p:nvPr/>
        </p:nvCxnSpPr>
        <p:spPr>
          <a:xfrm flipH="1" rot="10800000">
            <a:off x="100350" y="1128325"/>
            <a:ext cx="8943300" cy="8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82af9f78b6_0_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>
                <a:solidFill>
                  <a:schemeClr val="accent1"/>
                </a:solidFill>
                <a:latin typeface="Spectral"/>
                <a:ea typeface="Spectral"/>
                <a:cs typeface="Spectral"/>
                <a:sym typeface="Spectral"/>
              </a:rPr>
              <a:t>Asymptotic</a:t>
            </a:r>
            <a:endParaRPr>
              <a:solidFill>
                <a:schemeClr val="accen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07" name="Google Shape;607;g282af9f78b6_0_6"/>
          <p:cNvSpPr txBox="1"/>
          <p:nvPr>
            <p:ph idx="1" type="body"/>
          </p:nvPr>
        </p:nvSpPr>
        <p:spPr>
          <a:xfrm>
            <a:off x="850200" y="1268025"/>
            <a:ext cx="74436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We have n cows and m stalls, we need to find the </a:t>
            </a:r>
            <a:r>
              <a:rPr lang="ru">
                <a:latin typeface="Lexend"/>
                <a:ea typeface="Lexend"/>
                <a:cs typeface="Lexend"/>
                <a:sym typeface="Lexend"/>
              </a:rPr>
              <a:t>maximum</a:t>
            </a:r>
            <a:r>
              <a:rPr lang="ru">
                <a:latin typeface="Lexend"/>
                <a:ea typeface="Lexend"/>
                <a:cs typeface="Lexend"/>
                <a:sym typeface="Lexend"/>
              </a:rPr>
              <a:t> distance, that we can achieve </a:t>
            </a:r>
            <a:r>
              <a:rPr lang="ru">
                <a:latin typeface="Lexend"/>
                <a:ea typeface="Lexend"/>
                <a:cs typeface="Lexend"/>
                <a:sym typeface="Lexend"/>
              </a:rPr>
              <a:t>between</a:t>
            </a:r>
            <a:r>
              <a:rPr lang="ru">
                <a:latin typeface="Lexend"/>
                <a:ea typeface="Lexend"/>
                <a:cs typeface="Lexend"/>
                <a:sym typeface="Lexend"/>
              </a:rPr>
              <a:t> cows.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608" name="Google Shape;608;g282af9f78b6_0_6"/>
          <p:cNvCxnSpPr/>
          <p:nvPr/>
        </p:nvCxnSpPr>
        <p:spPr>
          <a:xfrm flipH="1" rot="10800000">
            <a:off x="100350" y="1128325"/>
            <a:ext cx="8943300" cy="8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82af9f78b6_0_3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>
                <a:solidFill>
                  <a:schemeClr val="accent1"/>
                </a:solidFill>
                <a:latin typeface="Spectral"/>
                <a:ea typeface="Spectral"/>
                <a:cs typeface="Spectral"/>
                <a:sym typeface="Spectral"/>
              </a:rPr>
              <a:t>Cows and stalls</a:t>
            </a:r>
            <a:endParaRPr>
              <a:solidFill>
                <a:schemeClr val="accen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14" name="Google Shape;614;g282af9f78b6_0_33"/>
          <p:cNvSpPr txBox="1"/>
          <p:nvPr>
            <p:ph idx="1" type="body"/>
          </p:nvPr>
        </p:nvSpPr>
        <p:spPr>
          <a:xfrm>
            <a:off x="850200" y="1268025"/>
            <a:ext cx="74436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W</a:t>
            </a:r>
            <a:r>
              <a:rPr lang="ru">
                <a:latin typeface="Lexend"/>
                <a:ea typeface="Lexend"/>
                <a:cs typeface="Lexend"/>
                <a:sym typeface="Lexend"/>
              </a:rPr>
              <a:t>e have 3 cows and 5 stalls - [1, 2, 3, 100, 1000]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The answer = 99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first cow - 1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second cow - 100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third cow - 1000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615" name="Google Shape;615;g282af9f78b6_0_33"/>
          <p:cNvCxnSpPr/>
          <p:nvPr/>
        </p:nvCxnSpPr>
        <p:spPr>
          <a:xfrm flipH="1" rot="10800000">
            <a:off x="100350" y="1128325"/>
            <a:ext cx="8943300" cy="8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82af9f78b6_0_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>
                <a:solidFill>
                  <a:schemeClr val="accent1"/>
                </a:solidFill>
                <a:latin typeface="Spectral"/>
                <a:ea typeface="Spectral"/>
                <a:cs typeface="Spectral"/>
                <a:sym typeface="Spectral"/>
              </a:rPr>
              <a:t>Cows and stalls</a:t>
            </a:r>
            <a:endParaRPr>
              <a:solidFill>
                <a:schemeClr val="accen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21" name="Google Shape;621;g282af9f78b6_0_13"/>
          <p:cNvSpPr txBox="1"/>
          <p:nvPr>
            <p:ph idx="1" type="body"/>
          </p:nvPr>
        </p:nvSpPr>
        <p:spPr>
          <a:xfrm>
            <a:off x="850200" y="1268025"/>
            <a:ext cx="74436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If distance x is reachable, then distance y &lt; x is also reachable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714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We can somehow check if x by trying to reach such distance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71450" lvl="0" marL="177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 l = min distance </a:t>
            </a:r>
            <a:r>
              <a:rPr lang="ru">
                <a:latin typeface="Lexend"/>
                <a:ea typeface="Lexend"/>
                <a:cs typeface="Lexend"/>
                <a:sym typeface="Lexend"/>
              </a:rPr>
              <a:t>between</a:t>
            </a:r>
            <a:r>
              <a:rPr lang="ru"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ru">
                <a:latin typeface="Lexend"/>
                <a:ea typeface="Lexend"/>
                <a:cs typeface="Lexend"/>
                <a:sym typeface="Lexend"/>
              </a:rPr>
              <a:t>stalls</a:t>
            </a:r>
            <a:r>
              <a:rPr lang="ru">
                <a:latin typeface="Lexend"/>
                <a:ea typeface="Lexend"/>
                <a:cs typeface="Lexend"/>
                <a:sym typeface="Lexend"/>
              </a:rPr>
              <a:t>, r = max</a:t>
            </a:r>
            <a:r>
              <a:rPr lang="ru">
                <a:latin typeface="Lexend"/>
                <a:ea typeface="Lexend"/>
                <a:cs typeface="Lexend"/>
                <a:sym typeface="Lexend"/>
              </a:rPr>
              <a:t> distance between stalls + 1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622" name="Google Shape;622;g282af9f78b6_0_13"/>
          <p:cNvCxnSpPr/>
          <p:nvPr/>
        </p:nvCxnSpPr>
        <p:spPr>
          <a:xfrm flipH="1" rot="10800000">
            <a:off x="100350" y="1128325"/>
            <a:ext cx="8943300" cy="8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82af9f78b6_0_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>
                <a:solidFill>
                  <a:schemeClr val="accent1"/>
                </a:solidFill>
                <a:latin typeface="Spectral"/>
                <a:ea typeface="Spectral"/>
                <a:cs typeface="Spectral"/>
                <a:sym typeface="Spectral"/>
              </a:rPr>
              <a:t>Cows and stalls</a:t>
            </a:r>
            <a:endParaRPr>
              <a:solidFill>
                <a:schemeClr val="accen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28" name="Google Shape;628;g282af9f78b6_0_19"/>
          <p:cNvSpPr txBox="1"/>
          <p:nvPr>
            <p:ph idx="1" type="body"/>
          </p:nvPr>
        </p:nvSpPr>
        <p:spPr>
          <a:xfrm>
            <a:off x="850200" y="1268025"/>
            <a:ext cx="74436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5 3</a:t>
            </a:r>
            <a:br>
              <a:rPr lang="ru">
                <a:latin typeface="Lexend"/>
                <a:ea typeface="Lexend"/>
                <a:cs typeface="Lexend"/>
                <a:sym typeface="Lexend"/>
              </a:rPr>
            </a:br>
            <a:r>
              <a:rPr lang="ru">
                <a:latin typeface="Lexend"/>
                <a:ea typeface="Lexend"/>
                <a:cs typeface="Lexend"/>
                <a:sym typeface="Lexend"/>
              </a:rPr>
              <a:t>1 2 3 100 1000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you need to check 50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1 - ok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2 - not ok, because dist &lt; 50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3 - </a:t>
            </a:r>
            <a:r>
              <a:rPr lang="ru">
                <a:latin typeface="Lexend"/>
                <a:ea typeface="Lexend"/>
                <a:cs typeface="Lexend"/>
                <a:sym typeface="Lexend"/>
              </a:rPr>
              <a:t>not ok, because dist &lt; 50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100 - ok, because dist &gt; 50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1000 - ok, because dist &gt; 50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629" name="Google Shape;629;g282af9f78b6_0_19"/>
          <p:cNvCxnSpPr/>
          <p:nvPr/>
        </p:nvCxnSpPr>
        <p:spPr>
          <a:xfrm flipH="1" rot="10800000">
            <a:off x="100350" y="1128325"/>
            <a:ext cx="8943300" cy="8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6dd0576ae6_0_18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>
                <a:solidFill>
                  <a:schemeClr val="accent1"/>
                </a:solidFill>
                <a:latin typeface="Spectral"/>
                <a:ea typeface="Spectral"/>
                <a:cs typeface="Spectral"/>
                <a:sym typeface="Spectral"/>
              </a:rPr>
              <a:t>I guessed the number</a:t>
            </a:r>
            <a:endParaRPr>
              <a:solidFill>
                <a:schemeClr val="accen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71" name="Google Shape;171;g26dd0576ae6_0_186"/>
          <p:cNvSpPr txBox="1"/>
          <p:nvPr>
            <p:ph idx="1" type="body"/>
          </p:nvPr>
        </p:nvSpPr>
        <p:spPr>
          <a:xfrm>
            <a:off x="850200" y="1268025"/>
            <a:ext cx="74436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I guessed the number between 1 and 100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71450" lvl="0" marL="177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You can only ask the "&gt; x" query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171450" lvl="0" marL="177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exend"/>
              <a:buChar char="•"/>
            </a:pPr>
            <a:r>
              <a:rPr lang="ru">
                <a:latin typeface="Lexend"/>
                <a:ea typeface="Lexend"/>
                <a:cs typeface="Lexend"/>
                <a:sym typeface="Lexend"/>
              </a:rPr>
              <a:t>You have to guess my number in the minimum number of attempts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72" name="Google Shape;172;g26dd0576ae6_0_186"/>
          <p:cNvCxnSpPr/>
          <p:nvPr/>
        </p:nvCxnSpPr>
        <p:spPr>
          <a:xfrm flipH="1" rot="10800000">
            <a:off x="100350" y="1128325"/>
            <a:ext cx="8943300" cy="8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6dd0576ae6_0_1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>
                <a:solidFill>
                  <a:schemeClr val="accent1"/>
                </a:solidFill>
                <a:latin typeface="Spectral"/>
                <a:ea typeface="Spectral"/>
                <a:cs typeface="Spectral"/>
                <a:sym typeface="Spectral"/>
              </a:rPr>
              <a:t>All codes</a:t>
            </a:r>
            <a:endParaRPr>
              <a:solidFill>
                <a:schemeClr val="accen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35" name="Google Shape;635;g26dd0576ae6_0_16"/>
          <p:cNvSpPr txBox="1"/>
          <p:nvPr>
            <p:ph idx="1" type="body"/>
          </p:nvPr>
        </p:nvSpPr>
        <p:spPr>
          <a:xfrm>
            <a:off x="628650" y="1195223"/>
            <a:ext cx="7886700" cy="39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40000" lnSpcReduction="10000"/>
          </a:bodyPr>
          <a:lstStyle/>
          <a:p>
            <a:pPr indent="0" lvl="0" marL="45720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2000">
                <a:latin typeface="Lexend"/>
                <a:ea typeface="Lexend"/>
                <a:cs typeface="Lexend"/>
                <a:sym typeface="Lexend"/>
              </a:rPr>
              <a:t>linear search(c++) - </a:t>
            </a:r>
            <a:r>
              <a:rPr lang="ru" sz="20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3"/>
              </a:rPr>
              <a:t>https://ideone.com/IwmVsN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2000">
                <a:latin typeface="Lexend"/>
                <a:ea typeface="Lexend"/>
                <a:cs typeface="Lexend"/>
                <a:sym typeface="Lexend"/>
              </a:rPr>
              <a:t>linear search(python) - </a:t>
            </a:r>
            <a:r>
              <a:rPr lang="ru" sz="20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4"/>
              </a:rPr>
              <a:t>https://ideone.com/JeXdN4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2000">
                <a:latin typeface="Lexend"/>
                <a:ea typeface="Lexend"/>
                <a:cs typeface="Lexend"/>
                <a:sym typeface="Lexend"/>
              </a:rPr>
              <a:t>binary search - array(python) - https://ideone.com/YUyauM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2000">
                <a:latin typeface="Lexend"/>
                <a:ea typeface="Lexend"/>
                <a:cs typeface="Lexend"/>
                <a:sym typeface="Lexend"/>
              </a:rPr>
              <a:t>binary search</a:t>
            </a:r>
            <a:r>
              <a:rPr lang="ru" sz="2000">
                <a:latin typeface="Lexend"/>
                <a:ea typeface="Lexend"/>
                <a:cs typeface="Lexend"/>
                <a:sym typeface="Lexend"/>
              </a:rPr>
              <a:t> - array</a:t>
            </a:r>
            <a:r>
              <a:rPr lang="ru" sz="2000">
                <a:latin typeface="Lexend"/>
                <a:ea typeface="Lexend"/>
                <a:cs typeface="Lexend"/>
                <a:sym typeface="Lexend"/>
              </a:rPr>
              <a:t>(c++) - https://ideone.com/RUZWlY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2000">
                <a:latin typeface="Lexend"/>
                <a:ea typeface="Lexend"/>
                <a:cs typeface="Lexend"/>
                <a:sym typeface="Lexend"/>
              </a:rPr>
              <a:t>bs - devirative(python) - https://ideone.com/2RKHfZ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2000">
                <a:latin typeface="Lexend"/>
                <a:ea typeface="Lexend"/>
                <a:cs typeface="Lexend"/>
                <a:sym typeface="Lexend"/>
              </a:rPr>
              <a:t>bs - devirative(c++) - </a:t>
            </a:r>
            <a:r>
              <a:rPr lang="ru" sz="20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5"/>
              </a:rPr>
              <a:t>https://ideone.com/kAPZBT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2000">
                <a:latin typeface="Lexend"/>
                <a:ea typeface="Lexend"/>
                <a:cs typeface="Lexend"/>
                <a:sym typeface="Lexend"/>
              </a:rPr>
              <a:t>printers(c++) - </a:t>
            </a:r>
            <a:r>
              <a:rPr lang="ru" sz="20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6"/>
              </a:rPr>
              <a:t>https://ideone.com/4vqHK4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2000">
                <a:latin typeface="Lexend"/>
                <a:ea typeface="Lexend"/>
                <a:cs typeface="Lexend"/>
                <a:sym typeface="Lexend"/>
              </a:rPr>
              <a:t>printers(python) - </a:t>
            </a:r>
            <a:r>
              <a:rPr lang="ru" sz="20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7"/>
              </a:rPr>
              <a:t>https://ideone.com/nLmWCh</a:t>
            </a:r>
            <a:br>
              <a:rPr lang="ru" sz="2000">
                <a:latin typeface="Lexend"/>
                <a:ea typeface="Lexend"/>
                <a:cs typeface="Lexend"/>
                <a:sym typeface="Lexend"/>
              </a:rPr>
            </a:br>
            <a:r>
              <a:rPr lang="ru" sz="2000">
                <a:latin typeface="Lexend"/>
                <a:ea typeface="Lexend"/>
                <a:cs typeface="Lexend"/>
                <a:sym typeface="Lexend"/>
              </a:rPr>
              <a:t>exp search(python) - https://ideone.com/SmEouh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ru" sz="2000">
                <a:latin typeface="Lexend"/>
                <a:ea typeface="Lexend"/>
                <a:cs typeface="Lexend"/>
                <a:sym typeface="Lexend"/>
              </a:rPr>
              <a:t>exp search(c++) - https://ideone.com/IJqlI8</a:t>
            </a:r>
            <a:br>
              <a:rPr lang="ru" sz="2000">
                <a:latin typeface="Lexend"/>
                <a:ea typeface="Lexend"/>
                <a:cs typeface="Lexend"/>
                <a:sym typeface="Lexend"/>
              </a:rPr>
            </a:br>
            <a:r>
              <a:rPr lang="ru" sz="2000">
                <a:latin typeface="Lexend"/>
                <a:ea typeface="Lexend"/>
                <a:cs typeface="Lexend"/>
                <a:sym typeface="Lexend"/>
              </a:rPr>
              <a:t>diplomas(c++) - https://ideone.com/XB5jWk</a:t>
            </a:r>
            <a:br>
              <a:rPr lang="ru" sz="2000">
                <a:latin typeface="Lexend"/>
                <a:ea typeface="Lexend"/>
                <a:cs typeface="Lexend"/>
                <a:sym typeface="Lexend"/>
              </a:rPr>
            </a:br>
            <a:r>
              <a:rPr lang="ru" sz="2000">
                <a:latin typeface="Lexend"/>
                <a:ea typeface="Lexend"/>
                <a:cs typeface="Lexend"/>
                <a:sym typeface="Lexend"/>
              </a:rPr>
              <a:t>diplomas(python) - </a:t>
            </a:r>
            <a:r>
              <a:rPr lang="ru" sz="20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8"/>
              </a:rPr>
              <a:t>https://ideone.com/pdZX8h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ru" sz="2000">
                <a:latin typeface="Lexend"/>
                <a:ea typeface="Lexend"/>
                <a:cs typeface="Lexend"/>
                <a:sym typeface="Lexend"/>
              </a:rPr>
              <a:t>intersearch(python) - </a:t>
            </a:r>
            <a:r>
              <a:rPr lang="ru" sz="20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9"/>
              </a:rPr>
              <a:t>https://ideone.com/yEY8hf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ru" sz="2000">
                <a:latin typeface="Lexend"/>
                <a:ea typeface="Lexend"/>
                <a:cs typeface="Lexend"/>
                <a:sym typeface="Lexend"/>
              </a:rPr>
              <a:t>intersearch(c++) - </a:t>
            </a:r>
            <a:r>
              <a:rPr lang="ru" sz="20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10"/>
              </a:rPr>
              <a:t>https://ideone.com/GGOCo6</a:t>
            </a:r>
            <a:br>
              <a:rPr lang="ru" sz="2000">
                <a:latin typeface="Lexend"/>
                <a:ea typeface="Lexend"/>
                <a:cs typeface="Lexend"/>
                <a:sym typeface="Lexend"/>
              </a:rPr>
            </a:br>
            <a:r>
              <a:rPr lang="ru" sz="2000">
                <a:latin typeface="Lexend"/>
                <a:ea typeface="Lexend"/>
                <a:cs typeface="Lexend"/>
                <a:sym typeface="Lexend"/>
              </a:rPr>
              <a:t>ternary_search(python) - </a:t>
            </a:r>
            <a:r>
              <a:rPr lang="ru" sz="20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11"/>
              </a:rPr>
              <a:t>https://ideone.com/U9QFUS</a:t>
            </a:r>
            <a:br>
              <a:rPr lang="ru" sz="2000">
                <a:latin typeface="Lexend"/>
                <a:ea typeface="Lexend"/>
                <a:cs typeface="Lexend"/>
                <a:sym typeface="Lexend"/>
              </a:rPr>
            </a:br>
            <a:r>
              <a:rPr lang="ru" sz="2000">
                <a:latin typeface="Lexend"/>
                <a:ea typeface="Lexend"/>
                <a:cs typeface="Lexend"/>
                <a:sym typeface="Lexend"/>
              </a:rPr>
              <a:t>ternary_search(c++) - https://ideone.com/h0rqo6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636" name="Google Shape;636;g26dd0576ae6_0_16"/>
          <p:cNvCxnSpPr/>
          <p:nvPr/>
        </p:nvCxnSpPr>
        <p:spPr>
          <a:xfrm flipH="1" rot="10800000">
            <a:off x="100350" y="1186825"/>
            <a:ext cx="8943300" cy="8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26"/>
          <p:cNvSpPr txBox="1"/>
          <p:nvPr>
            <p:ph type="title"/>
          </p:nvPr>
        </p:nvSpPr>
        <p:spPr>
          <a:xfrm>
            <a:off x="628650" y="2074656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br>
              <a:rPr lang="ru"/>
            </a:br>
            <a:r>
              <a:rPr lang="ru">
                <a:solidFill>
                  <a:schemeClr val="dk2"/>
                </a:solidFill>
                <a:latin typeface="Spectral"/>
                <a:ea typeface="Spectral"/>
                <a:cs typeface="Spectral"/>
                <a:sym typeface="Spectral"/>
              </a:rPr>
              <a:t>That's All Folks!</a:t>
            </a:r>
            <a:endParaRPr>
              <a:solidFill>
                <a:schemeClr val="dk2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g243fa275fe2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52175"/>
            <a:ext cx="8839202" cy="3839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